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4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93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38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85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90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66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67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67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69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1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44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16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Data </a:t>
            </a:r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Science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 - EDA</a:t>
            </a:r>
            <a:endParaRPr lang="es-ES" sz="2800" b="1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Stout" panose="0202090407030B020401" pitchFamily="18" charset="0"/>
            </a:endParaRPr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60848"/>
            <a:ext cx="4525963" cy="4525963"/>
          </a:xfrm>
        </p:spPr>
      </p:pic>
      <p:sp>
        <p:nvSpPr>
          <p:cNvPr id="9" name="4 Título"/>
          <p:cNvSpPr txBox="1">
            <a:spLocks/>
          </p:cNvSpPr>
          <p:nvPr/>
        </p:nvSpPr>
        <p:spPr>
          <a:xfrm>
            <a:off x="446856" y="836712"/>
            <a:ext cx="8229600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solidFill>
                  <a:schemeClr val="bg2">
                    <a:lumMod val="90000"/>
                  </a:schemeClr>
                </a:solidFill>
                <a:latin typeface="Goudy Old Style" panose="02020502050305020303" pitchFamily="18" charset="0"/>
              </a:rPr>
              <a:t>Centros especializados para la educación</a:t>
            </a:r>
            <a:endParaRPr lang="es-ES" sz="3000" b="1" dirty="0">
              <a:solidFill>
                <a:schemeClr val="bg2">
                  <a:lumMod val="90000"/>
                </a:schemeClr>
              </a:solidFill>
              <a:latin typeface="Goudy Old Style" panose="02020502050305020303" pitchFamily="18" charset="0"/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441131" y="1412776"/>
            <a:ext cx="8229600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solidFill>
                  <a:schemeClr val="bg2">
                    <a:lumMod val="90000"/>
                  </a:schemeClr>
                </a:solidFill>
                <a:latin typeface="Goudy Old Style" panose="02020502050305020303" pitchFamily="18" charset="0"/>
              </a:rPr>
              <a:t>Diversificación racial</a:t>
            </a:r>
            <a:endParaRPr lang="es-ES" sz="3000" b="1" dirty="0">
              <a:solidFill>
                <a:schemeClr val="bg2">
                  <a:lumMod val="90000"/>
                </a:schemeClr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Título"/>
          <p:cNvSpPr txBox="1">
            <a:spLocks/>
          </p:cNvSpPr>
          <p:nvPr/>
        </p:nvSpPr>
        <p:spPr>
          <a:xfrm>
            <a:off x="463568" y="4462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</a:t>
            </a:r>
            <a:r>
              <a:rPr lang="es-ES" sz="2000" b="1" dirty="0">
                <a:latin typeface="Goudy Old Style" panose="02020502050305020303" pitchFamily="18" charset="0"/>
              </a:rPr>
              <a:t>entre las necesidades </a:t>
            </a:r>
            <a:r>
              <a:rPr lang="es-ES" sz="2000" b="1" dirty="0" smtClean="0">
                <a:latin typeface="Goudy Old Style" panose="02020502050305020303" pitchFamily="18" charset="0"/>
              </a:rPr>
              <a:t>económicas / ingresos </a:t>
            </a:r>
            <a:r>
              <a:rPr lang="es-ES" sz="2000" b="1" dirty="0">
                <a:latin typeface="Goudy Old Style" panose="02020502050305020303" pitchFamily="18" charset="0"/>
              </a:rPr>
              <a:t>de los colegios </a:t>
            </a:r>
            <a:r>
              <a:rPr lang="es-ES" sz="2000" b="1" dirty="0" smtClean="0">
                <a:latin typeface="Goudy Old Style" panose="02020502050305020303" pitchFamily="18" charset="0"/>
              </a:rPr>
              <a:t>y las razas</a:t>
            </a:r>
            <a:endParaRPr lang="es-ES" sz="2000" b="1" dirty="0">
              <a:latin typeface="Goudy Old Style" panose="02020502050305020303" pitchFamily="18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89179"/>
            <a:ext cx="6408712" cy="61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664151"/>
            <a:ext cx="7669381" cy="2908865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-993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las necesidades económicas / ingresos de los colegios y las razas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0" y="3801387"/>
            <a:ext cx="7614378" cy="29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87303"/>
            <a:ext cx="7716939" cy="4210049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179512" y="404664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Análisis de la asistencia a clase</a:t>
            </a:r>
          </a:p>
          <a:p>
            <a:r>
              <a:rPr lang="es-ES" sz="3000" b="1" dirty="0" smtClean="0">
                <a:latin typeface="Goudy Old Style" panose="02020502050305020303" pitchFamily="18" charset="0"/>
              </a:rPr>
              <a:t>Alta tasa de ausencia y baja tasa de asistencia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sp>
        <p:nvSpPr>
          <p:cNvPr id="7" name="3 Título"/>
          <p:cNvSpPr txBox="1">
            <a:spLocks/>
          </p:cNvSpPr>
          <p:nvPr/>
        </p:nvSpPr>
        <p:spPr>
          <a:xfrm>
            <a:off x="331912" y="1268760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Situación geográfica de los colegios</a:t>
            </a:r>
          </a:p>
        </p:txBody>
      </p:sp>
    </p:spTree>
    <p:extLst>
      <p:ext uri="{BB962C8B-B14F-4D97-AF65-F5344CB8AC3E}">
        <p14:creationId xmlns:p14="http://schemas.microsoft.com/office/powerpoint/2010/main" val="9214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45" y="664151"/>
            <a:ext cx="5434444" cy="2908865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-993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Porcentaje mayoritario de las razas en base al índice de ausencia a clase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8" y="3801387"/>
            <a:ext cx="5335062" cy="29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0" y="664151"/>
            <a:ext cx="7662675" cy="2908865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-993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 tasa de asistencia / ausencia y las razas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0" y="3815123"/>
            <a:ext cx="7614378" cy="28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Título"/>
          <p:cNvSpPr txBox="1">
            <a:spLocks/>
          </p:cNvSpPr>
          <p:nvPr/>
        </p:nvSpPr>
        <p:spPr>
          <a:xfrm>
            <a:off x="323528" y="11663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las necesidades económicas / ingresos de los colegios </a:t>
            </a:r>
          </a:p>
          <a:p>
            <a:r>
              <a:rPr lang="es-ES" sz="2000" b="1" dirty="0" smtClean="0">
                <a:latin typeface="Goudy Old Style" panose="02020502050305020303" pitchFamily="18" charset="0"/>
              </a:rPr>
              <a:t>en base al índice de ausencia a clase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7" y="1052737"/>
            <a:ext cx="3816424" cy="543376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84" y="1052736"/>
            <a:ext cx="3950671" cy="5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5739"/>
            <a:ext cx="7901255" cy="2511153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620688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Predominio de </a:t>
            </a:r>
            <a:r>
              <a:rPr lang="es-ES" sz="2000" b="1" dirty="0">
                <a:latin typeface="Goudy Old Style" panose="02020502050305020303" pitchFamily="18" charset="0"/>
              </a:rPr>
              <a:t>negros </a:t>
            </a:r>
            <a:r>
              <a:rPr lang="es-ES" sz="2000" b="1" dirty="0" smtClean="0">
                <a:latin typeface="Goudy Old Style" panose="02020502050305020303" pitchFamily="18" charset="0"/>
              </a:rPr>
              <a:t>e hispanos (&gt;= </a:t>
            </a:r>
            <a:r>
              <a:rPr lang="es-ES" sz="2000" b="1" dirty="0">
                <a:latin typeface="Goudy Old Style" panose="02020502050305020303" pitchFamily="18" charset="0"/>
              </a:rPr>
              <a:t>70%) vs predominio de asiáticos y blancos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9" y="4227888"/>
            <a:ext cx="7851453" cy="2513480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-27384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Rendimiento </a:t>
            </a:r>
            <a:r>
              <a:rPr lang="es-ES" sz="3000" b="1" dirty="0">
                <a:latin typeface="Goudy Old Style" panose="02020502050305020303" pitchFamily="18" charset="0"/>
              </a:rPr>
              <a:t>académico de los </a:t>
            </a:r>
            <a:r>
              <a:rPr lang="es-ES" sz="3000" b="1" dirty="0" smtClean="0">
                <a:latin typeface="Goudy Old Style" panose="02020502050305020303" pitchFamily="18" charset="0"/>
              </a:rPr>
              <a:t>estudiantes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1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2" y="4230215"/>
            <a:ext cx="7787111" cy="2511153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692696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las necesidades económicas / ingresos de los colegios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6" y="1412776"/>
            <a:ext cx="7768939" cy="2513480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-27384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Influencia comunitaria vs no-comunitaria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53136"/>
            <a:ext cx="4340945" cy="2067607"/>
          </a:xfrm>
        </p:spPr>
      </p:pic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1"/>
            <a:ext cx="4420722" cy="2071723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Rendimiento académico de los estudiantes</a:t>
            </a:r>
          </a:p>
          <a:p>
            <a:r>
              <a:rPr lang="es-ES" sz="3000" b="1" dirty="0">
                <a:latin typeface="Goudy Old Style" panose="02020502050305020303" pitchFamily="18" charset="0"/>
              </a:rPr>
              <a:t>v</a:t>
            </a:r>
            <a:r>
              <a:rPr lang="es-ES" sz="3000" b="1" dirty="0" smtClean="0">
                <a:latin typeface="Goudy Old Style" panose="02020502050305020303" pitchFamily="18" charset="0"/>
              </a:rPr>
              <a:t>s Influencia comunitaria vs no-comunitaria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9" name="1 Marcador de contenid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79" y="4653136"/>
            <a:ext cx="4438666" cy="2067607"/>
          </a:xfrm>
          <a:prstGeom prst="rect">
            <a:avLst/>
          </a:prstGeom>
        </p:spPr>
      </p:pic>
      <p:pic>
        <p:nvPicPr>
          <p:cNvPr id="10" name="1 Marcador de contenid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151" y="1916831"/>
            <a:ext cx="4354740" cy="2071723"/>
          </a:xfrm>
          <a:prstGeom prst="rect">
            <a:avLst/>
          </a:prstGeom>
        </p:spPr>
      </p:pic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Colegios Comunitarios</a:t>
            </a:r>
          </a:p>
        </p:txBody>
      </p:sp>
    </p:spTree>
    <p:extLst>
      <p:ext uri="{BB962C8B-B14F-4D97-AF65-F5344CB8AC3E}">
        <p14:creationId xmlns:p14="http://schemas.microsoft.com/office/powerpoint/2010/main" val="21175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4608697"/>
            <a:ext cx="4320480" cy="1998657"/>
          </a:xfrm>
        </p:spPr>
      </p:pic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" y="1949504"/>
            <a:ext cx="4341371" cy="2004437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Rendimiento académico de los estudiantes</a:t>
            </a:r>
          </a:p>
          <a:p>
            <a:r>
              <a:rPr lang="es-ES" sz="3000" b="1" dirty="0">
                <a:latin typeface="Goudy Old Style" panose="02020502050305020303" pitchFamily="18" charset="0"/>
              </a:rPr>
              <a:t>v</a:t>
            </a:r>
            <a:r>
              <a:rPr lang="es-ES" sz="3000" b="1" dirty="0" smtClean="0">
                <a:latin typeface="Goudy Old Style" panose="02020502050305020303" pitchFamily="18" charset="0"/>
              </a:rPr>
              <a:t>s Influencia comunitaria vs no-comunitaria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9" name="1 Marcador de contenid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758" y="4602981"/>
            <a:ext cx="4448341" cy="1994371"/>
          </a:xfrm>
          <a:prstGeom prst="rect">
            <a:avLst/>
          </a:prstGeom>
        </p:spPr>
      </p:pic>
      <p:pic>
        <p:nvPicPr>
          <p:cNvPr id="10" name="1 Marcador de contenid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26011"/>
            <a:ext cx="4493979" cy="2034805"/>
          </a:xfrm>
          <a:prstGeom prst="rect">
            <a:avLst/>
          </a:prstGeom>
        </p:spPr>
      </p:pic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Colegios No Comunitarios</a:t>
            </a:r>
          </a:p>
        </p:txBody>
      </p:sp>
    </p:spTree>
    <p:extLst>
      <p:ext uri="{BB962C8B-B14F-4D97-AF65-F5344CB8AC3E}">
        <p14:creationId xmlns:p14="http://schemas.microsoft.com/office/powerpoint/2010/main" val="30028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Goudy Old Style" panose="02020502050305020303" pitchFamily="18" charset="0"/>
              </a:rPr>
              <a:t>PRESENTACIÓN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Goudy Old Style" panose="02020502050305020303" pitchFamily="18" charset="0"/>
              </a:rPr>
              <a:t>La prueba </a:t>
            </a:r>
            <a:r>
              <a:rPr lang="es-ES" b="1" dirty="0" err="1">
                <a:latin typeface="Goudy Old Style" panose="02020502050305020303" pitchFamily="18" charset="0"/>
              </a:rPr>
              <a:t>Specialized</a:t>
            </a:r>
            <a:r>
              <a:rPr lang="es-ES" b="1" dirty="0">
                <a:latin typeface="Goudy Old Style" panose="02020502050305020303" pitchFamily="18" charset="0"/>
              </a:rPr>
              <a:t> High </a:t>
            </a:r>
            <a:r>
              <a:rPr lang="es-ES" b="1" dirty="0" err="1">
                <a:latin typeface="Goudy Old Style" panose="02020502050305020303" pitchFamily="18" charset="0"/>
              </a:rPr>
              <a:t>Schools</a:t>
            </a:r>
            <a:r>
              <a:rPr lang="es-ES" b="1" dirty="0">
                <a:latin typeface="Goudy Old Style" panose="02020502050305020303" pitchFamily="18" charset="0"/>
              </a:rPr>
              <a:t> </a:t>
            </a:r>
            <a:r>
              <a:rPr lang="es-ES" b="1" dirty="0" err="1">
                <a:latin typeface="Goudy Old Style" panose="02020502050305020303" pitchFamily="18" charset="0"/>
              </a:rPr>
              <a:t>Admissions</a:t>
            </a:r>
            <a:r>
              <a:rPr lang="es-ES" b="1" dirty="0">
                <a:latin typeface="Goudy Old Style" panose="02020502050305020303" pitchFamily="18" charset="0"/>
              </a:rPr>
              <a:t> Test</a:t>
            </a:r>
            <a:r>
              <a:rPr lang="es-ES" dirty="0">
                <a:latin typeface="Goudy Old Style" panose="02020502050305020303" pitchFamily="18" charset="0"/>
              </a:rPr>
              <a:t> (SHSAT) es un examen para estudiantes del octavo y noveno grado que residen en la ciudad de Nueva </a:t>
            </a:r>
            <a:r>
              <a:rPr lang="es-ES" dirty="0" smtClean="0">
                <a:latin typeface="Goudy Old Style" panose="02020502050305020303" pitchFamily="18" charset="0"/>
              </a:rPr>
              <a:t>York</a:t>
            </a:r>
            <a:r>
              <a:rPr lang="es-ES" dirty="0">
                <a:latin typeface="Goudy Old Style" panose="02020502050305020303" pitchFamily="18" charset="0"/>
              </a:rPr>
              <a:t>.</a:t>
            </a:r>
            <a:r>
              <a:rPr lang="es-ES" dirty="0" smtClean="0">
                <a:latin typeface="Goudy Old Style" panose="02020502050305020303" pitchFamily="18" charset="0"/>
              </a:rPr>
              <a:t> Se </a:t>
            </a:r>
            <a:r>
              <a:rPr lang="es-ES" dirty="0">
                <a:latin typeface="Goudy Old Style" panose="02020502050305020303" pitchFamily="18" charset="0"/>
              </a:rPr>
              <a:t>utiliza para determinar la admisión a </a:t>
            </a:r>
            <a:r>
              <a:rPr lang="es-ES" dirty="0" smtClean="0">
                <a:latin typeface="Goudy Old Style" panose="02020502050305020303" pitchFamily="18" charset="0"/>
              </a:rPr>
              <a:t>todas, </a:t>
            </a:r>
            <a:r>
              <a:rPr lang="es-ES" dirty="0">
                <a:latin typeface="Goudy Old Style" panose="02020502050305020303" pitchFamily="18" charset="0"/>
              </a:rPr>
              <a:t>excepto a </a:t>
            </a:r>
            <a:r>
              <a:rPr lang="es-ES" dirty="0" smtClean="0">
                <a:latin typeface="Goudy Old Style" panose="02020502050305020303" pitchFamily="18" charset="0"/>
              </a:rPr>
              <a:t>una, </a:t>
            </a:r>
            <a:r>
              <a:rPr lang="es-ES" dirty="0">
                <a:latin typeface="Goudy Old Style" panose="02020502050305020303" pitchFamily="18" charset="0"/>
              </a:rPr>
              <a:t>de las escuelas </a:t>
            </a:r>
            <a:r>
              <a:rPr lang="es-ES" dirty="0" smtClean="0">
                <a:latin typeface="Goudy Old Style" panose="02020502050305020303" pitchFamily="18" charset="0"/>
              </a:rPr>
              <a:t>especializadas </a:t>
            </a:r>
            <a:r>
              <a:rPr lang="es-ES" dirty="0">
                <a:latin typeface="Goudy Old Style" panose="02020502050305020303" pitchFamily="18" charset="0"/>
              </a:rPr>
              <a:t>de preparatoria o bachillerato de la ciudad (</a:t>
            </a:r>
            <a:r>
              <a:rPr lang="es-ES" dirty="0" err="1">
                <a:latin typeface="Goudy Old Style" panose="02020502050305020303" pitchFamily="18" charset="0"/>
              </a:rPr>
              <a:t>Specialized</a:t>
            </a:r>
            <a:r>
              <a:rPr lang="es-ES" dirty="0">
                <a:latin typeface="Goudy Old Style" panose="02020502050305020303" pitchFamily="18" charset="0"/>
              </a:rPr>
              <a:t> High </a:t>
            </a:r>
            <a:r>
              <a:rPr lang="es-ES" dirty="0" err="1">
                <a:latin typeface="Goudy Old Style" panose="02020502050305020303" pitchFamily="18" charset="0"/>
              </a:rPr>
              <a:t>Schools</a:t>
            </a:r>
            <a:r>
              <a:rPr lang="es-ES" dirty="0">
                <a:latin typeface="Goudy Old Style" panose="02020502050305020303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635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Marcador de contenid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98381"/>
            <a:ext cx="4536504" cy="4658174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Dispersión de los ingresos estimados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10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44" y="1898381"/>
            <a:ext cx="4432217" cy="4658174"/>
          </a:xfrm>
          <a:prstGeom prst="rect">
            <a:avLst/>
          </a:prstGeom>
        </p:spPr>
      </p:pic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Top 10 ciudades con mayor índice de colegios</a:t>
            </a:r>
          </a:p>
        </p:txBody>
      </p:sp>
    </p:spTree>
    <p:extLst>
      <p:ext uri="{BB962C8B-B14F-4D97-AF65-F5344CB8AC3E}">
        <p14:creationId xmlns:p14="http://schemas.microsoft.com/office/powerpoint/2010/main" val="10531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Dispersión de los ingresos estimados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Top 10 ciudades con mayor índice de colegios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62" y="1916832"/>
            <a:ext cx="5829806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Alumnos registrados vs presentados 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8964488" cy="47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Candidaturas por razas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0" y="1628800"/>
            <a:ext cx="8685780" cy="47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>
                <a:latin typeface="Goudy Old Style" panose="02020502050305020303" pitchFamily="18" charset="0"/>
              </a:rPr>
              <a:t>VALIDACIÓN DE LA HIPÓTESIS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Los </a:t>
            </a:r>
            <a:r>
              <a:rPr lang="es-ES" dirty="0">
                <a:latin typeface="Goudy Old Style" panose="02020502050305020303" pitchFamily="18" charset="0"/>
              </a:rPr>
              <a:t>colegios que pertenecen a una comunidad tienen menor índice de necesidad económica y a la vez una mejor estimación de ingresos.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Los </a:t>
            </a:r>
            <a:r>
              <a:rPr lang="es-ES" dirty="0">
                <a:latin typeface="Goudy Old Style" panose="02020502050305020303" pitchFamily="18" charset="0"/>
              </a:rPr>
              <a:t>colegios con mayores necesidades económicas y menos ingresos se encuentran en las regiones donde predomina la raza negra e hispana frente a la raza blanca y asiática.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Por </a:t>
            </a:r>
            <a:r>
              <a:rPr lang="es-ES" dirty="0">
                <a:latin typeface="Goudy Old Style" panose="02020502050305020303" pitchFamily="18" charset="0"/>
              </a:rPr>
              <a:t>lo tanto, podemos afirmar que la localización de los colegios está afectando a las ayudas.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Dichos </a:t>
            </a:r>
            <a:r>
              <a:rPr lang="es-ES" dirty="0">
                <a:latin typeface="Goudy Old Style" panose="02020502050305020303" pitchFamily="18" charset="0"/>
              </a:rPr>
              <a:t>centros </a:t>
            </a:r>
            <a:r>
              <a:rPr lang="es-ES" dirty="0" err="1" smtClean="0">
                <a:latin typeface="Goudy Old Style" panose="02020502050305020303" pitchFamily="18" charset="0"/>
              </a:rPr>
              <a:t>tiénen</a:t>
            </a:r>
            <a:r>
              <a:rPr lang="es-ES" dirty="0" smtClean="0">
                <a:latin typeface="Goudy Old Style" panose="02020502050305020303" pitchFamily="18" charset="0"/>
              </a:rPr>
              <a:t> </a:t>
            </a:r>
            <a:r>
              <a:rPr lang="es-ES" dirty="0">
                <a:latin typeface="Goudy Old Style" panose="02020502050305020303" pitchFamily="18" charset="0"/>
              </a:rPr>
              <a:t>un % de asistencia a clase más bajo.</a:t>
            </a:r>
          </a:p>
        </p:txBody>
      </p:sp>
    </p:spTree>
    <p:extLst>
      <p:ext uri="{BB962C8B-B14F-4D97-AF65-F5344CB8AC3E}">
        <p14:creationId xmlns:p14="http://schemas.microsoft.com/office/powerpoint/2010/main" val="32341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" y="340941"/>
            <a:ext cx="8879665" cy="632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Goudy Old Style" panose="02020502050305020303" pitchFamily="18" charset="0"/>
              </a:rPr>
              <a:t>OBJETIVO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Realizar un análisis exploratorio de datos para estudiar la demografía de los estudiantes en la ciudad de Nueva York que se presentan anualmente para el SHSAT e intentar hacer recomendaciones para aumentar la diversidad del grupo de candidatos.</a:t>
            </a:r>
          </a:p>
          <a:p>
            <a:pPr marL="0" indent="0">
              <a:buNone/>
            </a:pPr>
            <a:r>
              <a:rPr lang="es-ES" dirty="0">
                <a:latin typeface="Goudy Old Style" panose="02020502050305020303" pitchFamily="18" charset="0"/>
              </a:rPr>
              <a:t>Para el análisis </a:t>
            </a:r>
            <a:r>
              <a:rPr lang="es-ES" dirty="0" smtClean="0">
                <a:latin typeface="Goudy Old Style" panose="02020502050305020303" pitchFamily="18" charset="0"/>
              </a:rPr>
              <a:t>utilizaremos </a:t>
            </a:r>
            <a:r>
              <a:rPr lang="es-ES" dirty="0">
                <a:latin typeface="Goudy Old Style" panose="02020502050305020303" pitchFamily="18" charset="0"/>
              </a:rPr>
              <a:t>datos como las localizaciones geográficas de los colegios, </a:t>
            </a:r>
            <a:r>
              <a:rPr lang="es-ES" dirty="0" smtClean="0">
                <a:latin typeface="Goudy Old Style" panose="02020502050305020303" pitchFamily="18" charset="0"/>
              </a:rPr>
              <a:t>raza </a:t>
            </a:r>
            <a:r>
              <a:rPr lang="es-ES" dirty="0">
                <a:latin typeface="Goudy Old Style" panose="02020502050305020303" pitchFamily="18" charset="0"/>
              </a:rPr>
              <a:t>de los estudiantes, ayudas y necesidades de los </a:t>
            </a:r>
            <a:r>
              <a:rPr lang="es-ES" dirty="0" smtClean="0">
                <a:latin typeface="Goudy Old Style" panose="02020502050305020303" pitchFamily="18" charset="0"/>
              </a:rPr>
              <a:t>colegios, pertenencia comunitaria </a:t>
            </a:r>
            <a:r>
              <a:rPr lang="es-ES" dirty="0">
                <a:latin typeface="Goudy Old Style" panose="02020502050305020303" pitchFamily="18" charset="0"/>
              </a:rPr>
              <a:t>y nivel académico.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Goudy Old Style" panose="02020502050305020303" pitchFamily="18" charset="0"/>
              </a:rPr>
              <a:t>PROBLEMÁTICA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El </a:t>
            </a:r>
            <a:r>
              <a:rPr lang="es-ES" sz="2000" dirty="0">
                <a:latin typeface="Goudy Old Style" panose="02020502050305020303" pitchFamily="18" charset="0"/>
              </a:rPr>
              <a:t>acceso a los centros de especialización ha sido siempre motivo de debate en </a:t>
            </a:r>
            <a:r>
              <a:rPr lang="es-ES" sz="2000" dirty="0" smtClean="0">
                <a:latin typeface="Goudy Old Style" panose="02020502050305020303" pitchFamily="18" charset="0"/>
              </a:rPr>
              <a:t>la </a:t>
            </a:r>
            <a:r>
              <a:rPr lang="es-ES" sz="2000" dirty="0">
                <a:latin typeface="Goudy Old Style" panose="02020502050305020303" pitchFamily="18" charset="0"/>
              </a:rPr>
              <a:t>ciudad, puesto que se presupone que existe un trato favorable a estudiantes de raza blanca, en detrimento de latinos y negros.</a:t>
            </a:r>
          </a:p>
          <a:p>
            <a:pPr marL="0" indent="0">
              <a:buNone/>
            </a:pPr>
            <a:endParaRPr lang="es-ES" sz="2000" dirty="0" smtClean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¿</a:t>
            </a:r>
            <a:r>
              <a:rPr lang="es-ES" sz="2000" dirty="0">
                <a:latin typeface="Goudy Old Style" panose="02020502050305020303" pitchFamily="18" charset="0"/>
              </a:rPr>
              <a:t>Cómo es el proceso de admisión? Lo primero, los alumnos eligen los centros en un ranking. Después realizan un examen (SHSAT), y en función de una </a:t>
            </a:r>
            <a:r>
              <a:rPr lang="es-ES" sz="2000" dirty="0" smtClean="0">
                <a:latin typeface="Goudy Old Style" panose="02020502050305020303" pitchFamily="18" charset="0"/>
              </a:rPr>
              <a:t>nota </a:t>
            </a:r>
            <a:r>
              <a:rPr lang="es-ES" sz="2000" dirty="0">
                <a:latin typeface="Goudy Old Style" panose="02020502050305020303" pitchFamily="18" charset="0"/>
              </a:rPr>
              <a:t>de corte, se reparten los estudiantes en los distintos centros. Las notas las establece cada centro, y cambian todos los años, dependiendo de la cantidad de plazas disponibles y el número de aplicaciones. El problema reside en que no se publican esas notas de corte, y se sospecha que los criterios no </a:t>
            </a:r>
            <a:r>
              <a:rPr lang="es-ES" sz="2000" dirty="0" smtClean="0">
                <a:latin typeface="Goudy Old Style" panose="02020502050305020303" pitchFamily="18" charset="0"/>
              </a:rPr>
              <a:t>son </a:t>
            </a:r>
            <a:r>
              <a:rPr lang="es-ES" sz="2000" dirty="0">
                <a:latin typeface="Goudy Old Style" panose="02020502050305020303" pitchFamily="18" charset="0"/>
              </a:rPr>
              <a:t>tan objetivos</a:t>
            </a:r>
            <a:r>
              <a:rPr lang="es-ES" sz="2000" dirty="0" smtClean="0">
                <a:latin typeface="Goudy Old Style" panose="02020502050305020303" pitchFamily="18" charset="0"/>
              </a:rPr>
              <a:t>.</a:t>
            </a:r>
          </a:p>
          <a:p>
            <a:pPr marL="0" indent="0">
              <a:buNone/>
            </a:pPr>
            <a:endParaRPr lang="es-ES" sz="2000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Bajo </a:t>
            </a:r>
            <a:r>
              <a:rPr lang="es-ES" sz="2000" dirty="0">
                <a:latin typeface="Goudy Old Style" panose="02020502050305020303" pitchFamily="18" charset="0"/>
              </a:rPr>
              <a:t>número de estudiantes negros y latinos en centros de </a:t>
            </a:r>
            <a:r>
              <a:rPr lang="es-ES" sz="2000" dirty="0" smtClean="0">
                <a:latin typeface="Goudy Old Style" panose="02020502050305020303" pitchFamily="18" charset="0"/>
              </a:rPr>
              <a:t>especialización.</a:t>
            </a:r>
            <a:endParaRPr lang="es-ES" sz="2000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Sólo </a:t>
            </a:r>
            <a:r>
              <a:rPr lang="es-ES" sz="2000" dirty="0">
                <a:latin typeface="Goudy Old Style" panose="02020502050305020303" pitchFamily="18" charset="0"/>
              </a:rPr>
              <a:t>el 10% de los colegios de Nueva York reciben ofertas de centros de especialización, aún habiendo un 67% de estudiantes negros y latinos en Nueva York.</a:t>
            </a: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Los </a:t>
            </a:r>
            <a:r>
              <a:rPr lang="es-ES" sz="2000" dirty="0">
                <a:latin typeface="Goudy Old Style" panose="02020502050305020303" pitchFamily="18" charset="0"/>
              </a:rPr>
              <a:t>asiáticos suponen un 62% de los estudiantes de los centros de especialización, aún habiendo únicamente un </a:t>
            </a:r>
            <a:r>
              <a:rPr lang="es-ES" sz="2000" dirty="0" smtClean="0">
                <a:latin typeface="Goudy Old Style" panose="02020502050305020303" pitchFamily="18" charset="0"/>
              </a:rPr>
              <a:t>16% </a:t>
            </a:r>
            <a:r>
              <a:rPr lang="es-ES" sz="2000" dirty="0">
                <a:latin typeface="Goudy Old Style" panose="02020502050305020303" pitchFamily="18" charset="0"/>
              </a:rPr>
              <a:t>de estudiantes asiáticos en los colegios.</a:t>
            </a: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Los </a:t>
            </a:r>
            <a:r>
              <a:rPr lang="es-ES" sz="2000" dirty="0">
                <a:latin typeface="Goudy Old Style" panose="02020502050305020303" pitchFamily="18" charset="0"/>
              </a:rPr>
              <a:t>blancos suponen un 24% de los estudiantes de los centros de especialización, aún habiendo únicamente un 15% de estudiantes blancos en los colegios.</a:t>
            </a:r>
          </a:p>
        </p:txBody>
      </p:sp>
    </p:spTree>
    <p:extLst>
      <p:ext uri="{BB962C8B-B14F-4D97-AF65-F5344CB8AC3E}">
        <p14:creationId xmlns:p14="http://schemas.microsoft.com/office/powerpoint/2010/main" val="15691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s-ES" sz="3500" b="1" dirty="0" smtClean="0">
                <a:latin typeface="Goudy Old Style" panose="02020502050305020303" pitchFamily="18" charset="0"/>
              </a:rPr>
              <a:t>Mapa estatal con líneas de condado</a:t>
            </a:r>
            <a:br>
              <a:rPr lang="es-ES" sz="3500" b="1" dirty="0" smtClean="0">
                <a:latin typeface="Goudy Old Style" panose="02020502050305020303" pitchFamily="18" charset="0"/>
              </a:rPr>
            </a:br>
            <a:r>
              <a:rPr lang="es-ES" sz="3800" b="1" dirty="0" smtClean="0">
                <a:latin typeface="Goudy Old Style" panose="02020502050305020303" pitchFamily="18" charset="0"/>
              </a:rPr>
              <a:t>Nueva York</a:t>
            </a:r>
            <a:endParaRPr lang="es-ES" sz="3800" b="1" dirty="0">
              <a:latin typeface="Goudy Old Style" panose="02020502050305020303" pitchFamily="18" charset="0"/>
            </a:endParaRPr>
          </a:p>
        </p:txBody>
      </p:sp>
      <p:pic>
        <p:nvPicPr>
          <p:cNvPr id="7" name="6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562382"/>
            <a:ext cx="7136606" cy="4890954"/>
          </a:xfrm>
        </p:spPr>
      </p:pic>
    </p:spTree>
    <p:extLst>
      <p:ext uri="{BB962C8B-B14F-4D97-AF65-F5344CB8AC3E}">
        <p14:creationId xmlns:p14="http://schemas.microsoft.com/office/powerpoint/2010/main" val="8625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es-ES" sz="3000" b="1" dirty="0" smtClean="0">
                <a:latin typeface="Goudy Old Style" panose="02020502050305020303" pitchFamily="18" charset="0"/>
              </a:rPr>
              <a:t>Análisis geográfico de </a:t>
            </a:r>
            <a:r>
              <a:rPr lang="es-ES" sz="3000" b="1" dirty="0">
                <a:latin typeface="Goudy Old Style" panose="02020502050305020303" pitchFamily="18" charset="0"/>
              </a:rPr>
              <a:t>las zonas de </a:t>
            </a:r>
            <a:r>
              <a:rPr lang="es-ES" sz="3000" b="1" dirty="0" smtClean="0">
                <a:latin typeface="Goudy Old Style" panose="02020502050305020303" pitchFamily="18" charset="0"/>
              </a:rPr>
              <a:t>NY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7" y="1883966"/>
            <a:ext cx="8201375" cy="4425354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836712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Índices de necesidad económica y estimación de ingresos escolares</a:t>
            </a:r>
            <a:endParaRPr lang="es-ES" sz="2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1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821719"/>
            <a:ext cx="4470862" cy="2412419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4462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Reparto geográfico de </a:t>
            </a:r>
            <a:r>
              <a:rPr lang="es-ES" sz="2000" b="1" dirty="0">
                <a:latin typeface="Goudy Old Style" panose="02020502050305020303" pitchFamily="18" charset="0"/>
              </a:rPr>
              <a:t>los colegios en función de la raza de sus estudiantes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" y="3862420"/>
            <a:ext cx="4465950" cy="2409768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97" y="829568"/>
            <a:ext cx="4470862" cy="2412419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96" y="3861048"/>
            <a:ext cx="4471199" cy="2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8" y="764704"/>
            <a:ext cx="7495198" cy="2838453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4462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Reparto geográfico de </a:t>
            </a:r>
            <a:r>
              <a:rPr lang="es-ES" sz="2000" b="1" dirty="0">
                <a:latin typeface="Goudy Old Style" panose="02020502050305020303" pitchFamily="18" charset="0"/>
              </a:rPr>
              <a:t>los colegios en función de la raza de sus estudiantes</a:t>
            </a:r>
          </a:p>
        </p:txBody>
      </p:sp>
      <p:pic>
        <p:nvPicPr>
          <p:cNvPr id="7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5" y="3830907"/>
            <a:ext cx="7495196" cy="28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6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64704"/>
            <a:ext cx="8568952" cy="2968816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7674"/>
            <a:ext cx="8229600" cy="541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Distribuciones </a:t>
            </a:r>
            <a:r>
              <a:rPr lang="es-ES" sz="3000" b="1" dirty="0">
                <a:latin typeface="Goudy Old Style" panose="02020502050305020303" pitchFamily="18" charset="0"/>
              </a:rPr>
              <a:t>de los % de cada </a:t>
            </a:r>
            <a:r>
              <a:rPr lang="es-ES" sz="3000" b="1" dirty="0" smtClean="0">
                <a:latin typeface="Goudy Old Style" panose="02020502050305020303" pitchFamily="18" charset="0"/>
              </a:rPr>
              <a:t>raza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44560"/>
            <a:ext cx="8568952" cy="296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639</Words>
  <Application>Microsoft Office PowerPoint</Application>
  <PresentationFormat>Presentación en pantalla (4:3)</PresentationFormat>
  <Paragraphs>56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Tema de Office</vt:lpstr>
      <vt:lpstr>Data Science - EDA</vt:lpstr>
      <vt:lpstr>PRESENTACIÓN</vt:lpstr>
      <vt:lpstr>OBJETIVO</vt:lpstr>
      <vt:lpstr>PROBLEMÁTICA</vt:lpstr>
      <vt:lpstr>Mapa estatal con líneas de condado Nueva York</vt:lpstr>
      <vt:lpstr>Análisis geográfico de las zonas de NY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VALIDACIÓN DE LA HIPÓTESIS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Windows User;José Ignacio Nevado Gómez</dc:creator>
  <cp:keywords>DATA SCIENCE - EDA - Centros especializados para la educación</cp:keywords>
  <cp:lastModifiedBy>Windows User</cp:lastModifiedBy>
  <cp:revision>62</cp:revision>
  <dcterms:created xsi:type="dcterms:W3CDTF">2023-01-22T15:56:10Z</dcterms:created>
  <dcterms:modified xsi:type="dcterms:W3CDTF">2023-01-23T02:15:27Z</dcterms:modified>
</cp:coreProperties>
</file>